
<file path=[Content_Types].xml><?xml version="1.0" encoding="utf-8"?>
<Types xmlns="http://schemas.openxmlformats.org/package/2006/content-types"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3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>
        <p:guide pos="3840"/>
        <p:guide orient="horz" pos="23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 bwMode="auto">
          <a:xfrm>
            <a:off x="0" y="-8467"/>
            <a:ext cx="12192000" cy="6866466"/>
            <a:chOff x="0" y="-8467"/>
            <a:chExt cx="12192000" cy="6866466"/>
          </a:xfrm>
        </p:grpSpPr>
        <p:sp>
          <p:nvSpPr>
            <p:cNvPr id="15" name="Freeform 14"/>
            <p:cNvSpPr/>
            <p:nvPr/>
          </p:nvSpPr>
          <p:spPr bwMode="auto">
            <a:xfrm>
              <a:off x="0" y="-7862"/>
              <a:ext cx="863599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>
              <a:cxnSpLocks/>
            </p:cNvCxnSpPr>
            <p:nvPr/>
          </p:nvCxnSpPr>
          <p:spPr bwMode="auto"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cxnSpLocks/>
            </p:cNvCxnSpPr>
            <p:nvPr/>
          </p:nvCxnSpPr>
          <p:spPr bwMode="auto"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 bwMode="auto">
            <a:xfrm>
              <a:off x="9181476" y="-8467"/>
              <a:ext cx="3007349" cy="6866466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 bwMode="auto">
            <a:xfrm>
              <a:off x="9603442" y="-8467"/>
              <a:ext cx="2588558" cy="6866466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 bwMode="auto">
            <a:xfrm>
              <a:off x="8932333" y="3048000"/>
              <a:ext cx="3259666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 bwMode="auto">
            <a:xfrm>
              <a:off x="9334500" y="-8467"/>
              <a:ext cx="2854326" cy="6866466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 bwMode="auto">
            <a:xfrm>
              <a:off x="10898730" y="-8467"/>
              <a:ext cx="1290094" cy="6866466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 bwMode="auto">
            <a:xfrm>
              <a:off x="10938999" y="-8467"/>
              <a:ext cx="1249825" cy="6866466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 bwMode="auto">
            <a:xfrm>
              <a:off x="10371666" y="3589867"/>
              <a:ext cx="1817158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и подпис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тата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 bwMode="auto">
          <a:xfrm>
            <a:off x="541870" y="790378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8893011" y="2886556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арточка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тата карточки имен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 bwMode="auto">
          <a:xfrm>
            <a:off x="541870" y="790378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8893011" y="2886556"/>
            <a:ext cx="60960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defRPr/>
            </a:pPr>
            <a:r>
              <a:rPr lang="en-US" sz="800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Истина или лож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 bwMode="auto"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7967673" y="609599"/>
            <a:ext cx="1304743" cy="5251451"/>
          </a:xfrm>
        </p:spPr>
        <p:txBody>
          <a:bodyPr vert="eaVert" anchor="ctr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77335" y="609600"/>
            <a:ext cx="7060150" cy="525145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77334" y="2160589"/>
            <a:ext cx="4184035" cy="388077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089970" y="2160589"/>
            <a:ext cx="4184034" cy="3880773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4" y="609600"/>
            <a:ext cx="8596668" cy="1320800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 bwMode="auto">
          <a:xfrm>
            <a:off x="0" y="-8467"/>
            <a:ext cx="12192000" cy="6866466"/>
            <a:chOff x="0" y="-8467"/>
            <a:chExt cx="12192000" cy="6866466"/>
          </a:xfrm>
        </p:grpSpPr>
        <p:cxnSp>
          <p:nvCxnSpPr>
            <p:cNvPr id="20" name="Straight Connector 19"/>
            <p:cNvCxnSpPr>
              <a:cxnSpLocks/>
            </p:cNvCxnSpPr>
            <p:nvPr/>
          </p:nvCxnSpPr>
          <p:spPr bwMode="auto"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cxnSpLocks/>
            </p:cNvCxnSpPr>
            <p:nvPr/>
          </p:nvCxnSpPr>
          <p:spPr bwMode="auto"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 bwMode="auto">
            <a:xfrm>
              <a:off x="9181476" y="-8467"/>
              <a:ext cx="3007349" cy="6866466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 bwMode="auto">
            <a:xfrm>
              <a:off x="9603442" y="-8467"/>
              <a:ext cx="2588558" cy="6866466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 bwMode="auto">
            <a:xfrm>
              <a:off x="8932333" y="3048000"/>
              <a:ext cx="3259666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 bwMode="auto">
            <a:xfrm>
              <a:off x="9334500" y="-8467"/>
              <a:ext cx="2854326" cy="6866466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 bwMode="auto">
            <a:xfrm>
              <a:off x="10898730" y="-8467"/>
              <a:ext cx="1290094" cy="6866466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 bwMode="auto">
            <a:xfrm>
              <a:off x="10938999" y="-8467"/>
              <a:ext cx="1249825" cy="6866466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 bwMode="auto">
            <a:xfrm>
              <a:off x="10371666" y="3589867"/>
              <a:ext cx="1817158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 bwMode="auto"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6126F3-6502-4580-BA2B-5AF7EE78FAED}" type="datetimeFigureOut">
              <a:rPr lang="ru-RU"/>
              <a:t>13.02.2025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677334" y="6041362"/>
            <a:ext cx="6297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BD93140-3848-4A1B-9AB1-080D448FC361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>
        <a:spcBef>
          <a:spcPts val="0"/>
        </a:spcBef>
        <a:buNone/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>
        <a:defRPr>
          <a:solidFill>
            <a:schemeClr val="tx2"/>
          </a:solidFill>
        </a:defRPr>
      </a:lvl2pPr>
      <a:lvl3pPr>
        <a:defRPr>
          <a:solidFill>
            <a:schemeClr val="tx2"/>
          </a:solidFill>
        </a:defRPr>
      </a:lvl3pPr>
      <a:lvl4pPr>
        <a:defRPr>
          <a:solidFill>
            <a:schemeClr val="tx2"/>
          </a:solidFill>
        </a:defRPr>
      </a:lvl4pPr>
      <a:lvl5pPr>
        <a:defRPr>
          <a:solidFill>
            <a:schemeClr val="tx2"/>
          </a:solidFill>
        </a:defRPr>
      </a:lvl5pPr>
      <a:lvl6pPr>
        <a:defRPr>
          <a:solidFill>
            <a:schemeClr val="tx2"/>
          </a:solidFill>
        </a:defRPr>
      </a:lvl6pPr>
      <a:lvl7pPr>
        <a:defRPr>
          <a:solidFill>
            <a:schemeClr val="tx2"/>
          </a:solidFill>
        </a:defRPr>
      </a:lvl7pPr>
      <a:lvl8pPr>
        <a:defRPr>
          <a:solidFill>
            <a:schemeClr val="tx2"/>
          </a:solidFill>
        </a:defRPr>
      </a:lvl8pPr>
      <a:lvl9pPr>
        <a:defRPr>
          <a:solidFill>
            <a:schemeClr val="tx2"/>
          </a:solidFill>
        </a:defRPr>
      </a:lvl9pPr>
    </p:titleStyle>
    <p:bodyStyle>
      <a:lvl1pPr marL="342900" indent="-3429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/>
        <a:buChar char=""/>
        <a:defRPr sz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4a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63361" y="239124"/>
            <a:ext cx="110067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3200">
                <a:ln w="0"/>
                <a:solidFill>
                  <a:schemeClr val="accent2">
                    <a:lumMod val="75000"/>
                  </a:schemeClr>
                </a:solidFill>
              </a:rPr>
              <a:t>ГБПОУ РК «Сакский технологический техникум</a:t>
            </a:r>
            <a:r>
              <a:rPr lang="ru-RU" sz="4800">
                <a:ln w="0"/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sz="4800" b="0" cap="none" spc="0">
              <a:ln w="0"/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557275" y="2146330"/>
            <a:ext cx="6322583" cy="76508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30000" lnSpcReduction="20000"/>
          </a:bodyPr>
          <a:lstStyle/>
          <a:p>
            <a:pPr algn="l">
              <a:defRPr/>
            </a:pPr>
            <a:r>
              <a:rPr lang="ru-RU" sz="10000" dirty="0">
                <a:solidFill>
                  <a:schemeClr val="accent1">
                    <a:lumMod val="50000"/>
                  </a:schemeClr>
                </a:solidFill>
              </a:rPr>
              <a:t>историко-этнографический музей</a:t>
            </a:r>
            <a:r>
              <a:rPr lang="ru-RU" sz="10000" dirty="0"/>
              <a:t> </a:t>
            </a:r>
            <a:endParaRPr dirty="0"/>
          </a:p>
        </p:txBody>
      </p:sp>
      <p:pic>
        <p:nvPicPr>
          <p:cNvPr id="1812594225" name="Рисунок 181259422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74047" y="3288819"/>
            <a:ext cx="4495320" cy="3371490"/>
          </a:xfrm>
          <a:prstGeom prst="rect">
            <a:avLst/>
          </a:prstGeom>
        </p:spPr>
      </p:pic>
      <p:pic>
        <p:nvPicPr>
          <p:cNvPr id="1288723398" name="Рисунок 1"/>
          <p:cNvPicPr>
            <a:picLocks noChangeAspect="1"/>
          </p:cNvPicPr>
          <p:nvPr/>
        </p:nvPicPr>
        <p:blipFill>
          <a:blip r:embed="rId7"/>
          <a:srcRect l="8007" t="13397" r="11985" b="1046"/>
          <a:stretch/>
        </p:blipFill>
        <p:spPr bwMode="auto">
          <a:xfrm>
            <a:off x="642480" y="3288819"/>
            <a:ext cx="5393131" cy="3294636"/>
          </a:xfrm>
          <a:prstGeom prst="rect">
            <a:avLst/>
          </a:prstGeom>
        </p:spPr>
      </p:pic>
      <p:pic>
        <p:nvPicPr>
          <p:cNvPr id="2" name="Flejta_arfa_-_Uletaj_na_krylyah_vetra_(SkySound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/>
        </p:blipFill>
        <p:spPr bwMode="auto">
          <a:xfrm>
            <a:off x="21718" y="6413019"/>
            <a:ext cx="444981" cy="444981"/>
          </a:xfrm>
          <a:prstGeom prst="rect">
            <a:avLst/>
          </a:prstGeom>
        </p:spPr>
      </p:pic>
      <p:pic>
        <p:nvPicPr>
          <p:cNvPr id="3" name="Flejta_arfa_-_Uletaj_na_krylyah_vetra_(SkySound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/>
        </p:blipFill>
        <p:spPr bwMode="auto">
          <a:xfrm>
            <a:off x="11525435" y="6030763"/>
            <a:ext cx="609600" cy="60960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/>
        </p:blipFill>
        <p:spPr bwMode="auto">
          <a:xfrm>
            <a:off x="11607803" y="64130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">
        <p:split orient="vert"/>
      </p:transition>
    </mc:Choice>
    <mc:Fallback xmlns:w="http://schemas.openxmlformats.org/wordprocessingml/2006/main" xmlns:m="http://schemas.openxmlformats.org/officeDocument/2006/math" xmlns="">
      <p:transition spd="slow" advClick="1" advTm="3786">
        <p:split orient="vert" dir="ou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8">
        <p:fade/>
      </p:transition>
    </mc:Choice>
    <mc:Fallback xmlns:w="http://schemas.openxmlformats.org/wordprocessingml/2006/main" xmlns:m="http://schemas.openxmlformats.org/officeDocument/2006/math" xmlns="">
      <p:transition spd="slow" advClick="1" advTm="2368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rcRect t="6015"/>
          <a:stretch/>
        </p:blipFill>
        <p:spPr bwMode="auto">
          <a:xfrm>
            <a:off x="0" y="0"/>
            <a:ext cx="8644165" cy="5386741"/>
          </a:xfrm>
          <a:prstGeom prst="rect">
            <a:avLst/>
          </a:prstGeom>
        </p:spPr>
      </p:pic>
      <p:pic>
        <p:nvPicPr>
          <p:cNvPr id="3" name="Flejta_arfa_-_Uletaj_na_krylyah_vetra_(SkySound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/>
        </p:blipFill>
        <p:spPr bwMode="auto"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/>
        </p:blipFill>
        <p:spPr bwMode="auto"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5725">
        <p:fade/>
      </p:transition>
    </mc:Choice>
    <mc:Fallback xmlns:w="http://schemas.openxmlformats.org/wordprocessingml/2006/main" xmlns:m="http://schemas.openxmlformats.org/officeDocument/2006/math" xmlns="">
      <p:transition spd="med" advClick="1" advTm="5725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41220" y="246743"/>
            <a:ext cx="10034894" cy="1683657"/>
          </a:xfrm>
        </p:spPr>
        <p:txBody>
          <a:bodyPr/>
          <a:lstStyle/>
          <a:p>
            <a:pPr>
              <a:defRPr/>
            </a:pPr>
            <a:r>
              <a:rPr lang="ru-RU" b="1" i="1" u="sng">
                <a:solidFill>
                  <a:srgbClr val="7030A0"/>
                </a:solidFill>
                <a:latin typeface="Arial Narrow"/>
              </a:rPr>
              <a:t>Направленность: историко-этнографическая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77370" y="1157181"/>
            <a:ext cx="11026309" cy="1635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sz="240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Музей организован в целях сохранения исторической памяти и традиционной культуры, организации  просветительской и образовательной деятельности</a:t>
            </a:r>
            <a:r>
              <a:rPr lang="ru-RU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240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sz="1800">
              <a:latin typeface="Calibri"/>
              <a:ea typeface="Calibri"/>
              <a:cs typeface="Times New Roman"/>
            </a:endParaRPr>
          </a:p>
        </p:txBody>
      </p:sp>
      <p:pic>
        <p:nvPicPr>
          <p:cNvPr id="1907672624" name="Рисунок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031994" y="2452915"/>
            <a:ext cx="5727610" cy="3221780"/>
          </a:xfrm>
          <a:prstGeom prst="rect">
            <a:avLst/>
          </a:prstGeom>
        </p:spPr>
      </p:pic>
      <p:pic>
        <p:nvPicPr>
          <p:cNvPr id="1025267186" name="Рисунок 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41220" y="2452915"/>
            <a:ext cx="5727608" cy="3221779"/>
          </a:xfrm>
          <a:prstGeom prst="rect">
            <a:avLst/>
          </a:prstGeom>
        </p:spPr>
      </p:pic>
      <p:sp>
        <p:nvSpPr>
          <p:cNvPr id="808308342" name="TextBox 808308341"/>
          <p:cNvSpPr txBox="1"/>
          <p:nvPr/>
        </p:nvSpPr>
        <p:spPr bwMode="auto">
          <a:xfrm>
            <a:off x="241219" y="5674693"/>
            <a:ext cx="11148416" cy="385322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lnSpc>
                <a:spcPct val="107000"/>
              </a:lnSpc>
              <a:spcAft>
                <a:spcPts val="799"/>
              </a:spcAft>
              <a:defRPr/>
            </a:pPr>
            <a:endParaRPr/>
          </a:p>
        </p:txBody>
      </p:sp>
      <p:pic>
        <p:nvPicPr>
          <p:cNvPr id="3" name="Flejta_arfa_-_Uletaj_na_krylyah_vetra_(SkySound.c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/>
        </p:blipFill>
        <p:spPr bwMode="auto"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/>
        </p:blipFill>
        <p:spPr bwMode="auto"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9652">
        <p:fade/>
      </p:transition>
    </mc:Choice>
    <mc:Fallback xmlns:w="http://schemas.openxmlformats.org/wordprocessingml/2006/main" xmlns:m="http://schemas.openxmlformats.org/officeDocument/2006/math" xmlns="">
      <p:transition spd="med" advClick="1" advTm="9652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9404787" name="Прямоугольник 3"/>
          <p:cNvSpPr/>
          <p:nvPr/>
        </p:nvSpPr>
        <p:spPr bwMode="auto">
          <a:xfrm>
            <a:off x="432562" y="702685"/>
            <a:ext cx="9597772" cy="910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99"/>
              </a:spcAft>
              <a:defRPr/>
            </a:pPr>
            <a:r>
              <a:rPr lang="ru-RU" sz="2400">
                <a:latin typeface="Times New Roman"/>
                <a:ea typeface="Calibri"/>
                <a:cs typeface="Times New Roman"/>
              </a:rPr>
              <a:t>Дата создания: 17 октября 2023 года	</a:t>
            </a:r>
            <a:endParaRPr/>
          </a:p>
          <a:p>
            <a:pPr>
              <a:lnSpc>
                <a:spcPct val="107000"/>
              </a:lnSpc>
              <a:spcAft>
                <a:spcPts val="799"/>
              </a:spcAft>
              <a:defRPr/>
            </a:pPr>
            <a:endParaRPr lang="ru-RU" sz="2000">
              <a:latin typeface="Calibri"/>
              <a:ea typeface="Calibri"/>
              <a:cs typeface="Times New Roman"/>
            </a:endParaRPr>
          </a:p>
        </p:txBody>
      </p:sp>
      <p:sp>
        <p:nvSpPr>
          <p:cNvPr id="760210603" name="TextBox 760210602"/>
          <p:cNvSpPr txBox="1"/>
          <p:nvPr/>
        </p:nvSpPr>
        <p:spPr bwMode="auto">
          <a:xfrm>
            <a:off x="432563" y="1384804"/>
            <a:ext cx="10310482" cy="4575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2400">
                <a:latin typeface="Times New Roman"/>
                <a:cs typeface="Times New Roman"/>
              </a:rPr>
              <a:t>Адрес музея: Республика Крым, город Саки, улица Заводская, дом 52</a:t>
            </a:r>
            <a:endParaRPr/>
          </a:p>
        </p:txBody>
      </p:sp>
      <p:sp>
        <p:nvSpPr>
          <p:cNvPr id="660366640" name=" 660366639"/>
          <p:cNvSpPr/>
          <p:nvPr/>
        </p:nvSpPr>
        <p:spPr bwMode="auto">
          <a:xfrm>
            <a:off x="611037" y="4241175"/>
            <a:ext cx="10458852" cy="192059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 dirty="0"/>
          </a:p>
          <a:p>
            <a:pPr>
              <a:defRPr/>
            </a:pPr>
            <a:endParaRPr sz="2400" dirty="0"/>
          </a:p>
          <a:p>
            <a:pPr>
              <a:defRPr/>
            </a:pP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расположен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первом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этаже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учебного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корпуса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ГБПОУ РК «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Сакский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технологический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техникум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».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Общая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площадь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63,9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м </a:t>
            </a:r>
            <a:r>
              <a:rPr sz="2400" b="0" i="0" u="none" baseline="30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соблюдается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световой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температурный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режим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влажность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sz="2400" dirty="0"/>
          </a:p>
        </p:txBody>
      </p:sp>
      <p:pic>
        <p:nvPicPr>
          <p:cNvPr id="1797142780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8179" y="2117277"/>
            <a:ext cx="5110227" cy="2874502"/>
          </a:xfrm>
          <a:prstGeom prst="rect">
            <a:avLst/>
          </a:prstGeom>
        </p:spPr>
      </p:pic>
      <p:pic>
        <p:nvPicPr>
          <p:cNvPr id="868635118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80425" y="2096108"/>
            <a:ext cx="5147861" cy="289567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/>
        </p:blipFill>
        <p:spPr bwMode="auto"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816">
        <p:fade/>
      </p:transition>
    </mc:Choice>
    <mc:Fallback xmlns:w="http://schemas.openxmlformats.org/wordprocessingml/2006/main" xmlns:m="http://schemas.openxmlformats.org/officeDocument/2006/math" xmlns="">
      <p:transition spd="slow" advClick="1" advTm="5816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4297451" name=" 1714297450"/>
          <p:cNvSpPr/>
          <p:nvPr/>
        </p:nvSpPr>
        <p:spPr bwMode="auto">
          <a:xfrm>
            <a:off x="161884" y="195962"/>
            <a:ext cx="10229923" cy="228635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ru-RU" sz="2400" i="0" u="none" strike="noStrike" cap="none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располагает основным фондом, материалы которого представлены следующими вещественными памятниками: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9965" indent="-349965">
              <a:buFont typeface="Arial"/>
              <a:buChar char="–"/>
              <a:defRPr/>
            </a:pPr>
            <a:r>
              <a:rPr lang="ru-RU" sz="2400" i="0" u="none" strike="noStrike" cap="none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домашнего обихода и утварь;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9965" indent="-349965">
              <a:buFont typeface="Arial"/>
              <a:buChar char="–"/>
              <a:defRPr/>
            </a:pPr>
            <a:r>
              <a:rPr lang="ru-RU" sz="2400" i="0" u="none" strike="noStrike" cap="none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прикладного народного творчества;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9965" indent="-349965">
              <a:buFont typeface="Arial"/>
              <a:buChar char="–"/>
              <a:defRPr/>
            </a:pPr>
            <a:r>
              <a:rPr lang="ru-RU" sz="2400" i="0" u="none" strike="noStrike" cap="none" spc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письменные материалы.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sz="2400" dirty="0"/>
          </a:p>
        </p:txBody>
      </p:sp>
      <p:sp>
        <p:nvSpPr>
          <p:cNvPr id="1348160779" name=" 1348160778"/>
          <p:cNvSpPr/>
          <p:nvPr/>
        </p:nvSpPr>
        <p:spPr bwMode="auto">
          <a:xfrm>
            <a:off x="522513" y="5476298"/>
            <a:ext cx="8135960" cy="109763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/>
          </a:p>
          <a:p>
            <a:pPr>
              <a:defRPr/>
            </a:pP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Количество экспонатов основного фонда: 85 единиц хранения</a:t>
            </a:r>
            <a:r>
              <a:rPr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/>
          </a:p>
        </p:txBody>
      </p:sp>
      <p:pic>
        <p:nvPicPr>
          <p:cNvPr id="35171443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1884" y="2445890"/>
            <a:ext cx="4121228" cy="2318190"/>
          </a:xfrm>
          <a:prstGeom prst="rect">
            <a:avLst/>
          </a:prstGeom>
        </p:spPr>
      </p:pic>
      <p:pic>
        <p:nvPicPr>
          <p:cNvPr id="269645231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28605" y="2922553"/>
            <a:ext cx="4121230" cy="2318190"/>
          </a:xfrm>
          <a:prstGeom prst="rect">
            <a:avLst/>
          </a:prstGeom>
        </p:spPr>
      </p:pic>
      <p:pic>
        <p:nvPicPr>
          <p:cNvPr id="986861653" name="Рисунок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95329" y="2081099"/>
            <a:ext cx="3095309" cy="412707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/>
        </p:blipFill>
        <p:spPr bwMode="auto"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542">
        <p:fade/>
      </p:transition>
    </mc:Choice>
    <mc:Fallback xmlns:w="http://schemas.openxmlformats.org/wordprocessingml/2006/main" xmlns:m="http://schemas.openxmlformats.org/officeDocument/2006/math" xmlns="">
      <p:transition spd="med" advClick="1" advTm="6542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6671194" name=" 706671193"/>
          <p:cNvSpPr/>
          <p:nvPr/>
        </p:nvSpPr>
        <p:spPr bwMode="auto">
          <a:xfrm>
            <a:off x="589934" y="300948"/>
            <a:ext cx="9638223" cy="20299680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 dirty="0"/>
          </a:p>
          <a:p>
            <a:pPr>
              <a:defRPr/>
            </a:pP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Основные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задачи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endParaRPr dirty="0"/>
          </a:p>
          <a:p>
            <a:pPr marL="349965" indent="-349965">
              <a:buFont typeface="Arial"/>
              <a:buChar char="–"/>
              <a:defRPr/>
            </a:pP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сбор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сохранение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изучение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коллекций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 </a:t>
            </a:r>
            <a:endParaRPr dirty="0"/>
          </a:p>
          <a:p>
            <a:pPr marL="349965" indent="-349965">
              <a:buFont typeface="Arial"/>
              <a:buChar char="–"/>
              <a:defRPr/>
            </a:pP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разработка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экспозиций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dirty="0"/>
          </a:p>
          <a:p>
            <a:pPr marL="283879" indent="-283879">
              <a:buFont typeface="Arial"/>
              <a:buChar char="–"/>
              <a:defRPr/>
            </a:pP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проведение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образовательных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программ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dirty="0"/>
          </a:p>
          <a:p>
            <a:pPr>
              <a:defRPr/>
            </a:pPr>
            <a:br>
              <a:rPr dirty="0"/>
            </a:br>
            <a:endParaRPr dirty="0"/>
          </a:p>
          <a:p>
            <a:pPr>
              <a:defRPr/>
            </a:pPr>
            <a:endParaRPr sz="2400" dirty="0"/>
          </a:p>
          <a:p>
            <a:pPr>
              <a:defRPr/>
            </a:pPr>
            <a:br>
              <a:rPr dirty="0"/>
            </a:br>
            <a:endParaRPr dirty="0"/>
          </a:p>
        </p:txBody>
      </p:sp>
      <p:pic>
        <p:nvPicPr>
          <p:cNvPr id="1622529039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46930" y="1743254"/>
            <a:ext cx="2347867" cy="4173986"/>
          </a:xfrm>
          <a:prstGeom prst="rect">
            <a:avLst/>
          </a:prstGeom>
        </p:spPr>
      </p:pic>
      <p:sp>
        <p:nvSpPr>
          <p:cNvPr id="463602531" name="TextBox 463602530"/>
          <p:cNvSpPr txBox="1"/>
          <p:nvPr/>
        </p:nvSpPr>
        <p:spPr bwMode="auto">
          <a:xfrm>
            <a:off x="589934" y="2861188"/>
            <a:ext cx="5774642" cy="221906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sz="2400" dirty="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400" dirty="0">
                <a:latin typeface="Times New Roman"/>
                <a:cs typeface="Times New Roman"/>
              </a:rPr>
              <a:t>В </a:t>
            </a:r>
            <a:r>
              <a:rPr sz="2400" dirty="0" err="1">
                <a:latin typeface="Times New Roman"/>
                <a:cs typeface="Times New Roman"/>
              </a:rPr>
              <a:t>музее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регулярно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проходят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выставки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dirty="0" err="1">
                <a:latin typeface="Times New Roman"/>
                <a:cs typeface="Times New Roman"/>
              </a:rPr>
              <a:t>экскурсии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dirty="0" err="1">
                <a:latin typeface="Times New Roman"/>
                <a:cs typeface="Times New Roman"/>
              </a:rPr>
              <a:t>тематические</a:t>
            </a:r>
            <a:r>
              <a:rPr sz="2400" dirty="0">
                <a:latin typeface="Times New Roman"/>
                <a:cs typeface="Times New Roman"/>
              </a:rPr>
              <a:t> </a:t>
            </a:r>
            <a:br>
              <a:rPr sz="2400" dirty="0">
                <a:latin typeface="Times New Roman"/>
                <a:cs typeface="Times New Roman"/>
              </a:rPr>
            </a:br>
            <a:r>
              <a:rPr sz="2400" dirty="0" err="1">
                <a:latin typeface="Times New Roman"/>
                <a:cs typeface="Times New Roman"/>
              </a:rPr>
              <a:t>уроки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для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студентов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профессии</a:t>
            </a:r>
            <a:r>
              <a:rPr sz="2400" dirty="0">
                <a:latin typeface="Times New Roman"/>
                <a:cs typeface="Times New Roman"/>
              </a:rPr>
              <a:t> «</a:t>
            </a:r>
            <a:r>
              <a:rPr sz="2400" dirty="0" err="1">
                <a:latin typeface="Times New Roman"/>
                <a:cs typeface="Times New Roman"/>
              </a:rPr>
              <a:t>Повар</a:t>
            </a:r>
            <a:r>
              <a:rPr sz="2400" dirty="0">
                <a:latin typeface="Times New Roman"/>
                <a:cs typeface="Times New Roman"/>
              </a:rPr>
              <a:t>, </a:t>
            </a:r>
            <a:r>
              <a:rPr sz="2400" dirty="0" err="1">
                <a:latin typeface="Times New Roman"/>
                <a:cs typeface="Times New Roman"/>
              </a:rPr>
              <a:t>кондитер</a:t>
            </a:r>
            <a:r>
              <a:rPr sz="2400" dirty="0">
                <a:latin typeface="Times New Roman"/>
                <a:cs typeface="Times New Roman"/>
              </a:rPr>
              <a:t>». С </a:t>
            </a:r>
            <a:r>
              <a:rPr sz="2400" dirty="0" err="1">
                <a:latin typeface="Times New Roman"/>
                <a:cs typeface="Times New Roman"/>
              </a:rPr>
              <a:t>момента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основания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музея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его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посетило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 err="1">
                <a:latin typeface="Times New Roman"/>
                <a:cs typeface="Times New Roman"/>
              </a:rPr>
              <a:t>более</a:t>
            </a:r>
            <a:r>
              <a:rPr sz="2400" dirty="0">
                <a:latin typeface="Times New Roman"/>
                <a:cs typeface="Times New Roman"/>
              </a:rPr>
              <a:t> 200 </a:t>
            </a:r>
            <a:r>
              <a:rPr sz="2400" dirty="0" err="1">
                <a:latin typeface="Times New Roman"/>
                <a:cs typeface="Times New Roman"/>
              </a:rPr>
              <a:t>студентов</a:t>
            </a:r>
            <a:r>
              <a:rPr sz="2400" dirty="0">
                <a:latin typeface="Times New Roman"/>
                <a:cs typeface="Times New Roman"/>
              </a:rPr>
              <a:t>.</a:t>
            </a:r>
            <a:endParaRPr dirty="0"/>
          </a:p>
        </p:txBody>
      </p:sp>
      <p:pic>
        <p:nvPicPr>
          <p:cNvPr id="2048966838" name="Рисунок 2"/>
          <p:cNvPicPr>
            <a:picLocks noChangeAspect="1"/>
          </p:cNvPicPr>
          <p:nvPr/>
        </p:nvPicPr>
        <p:blipFill>
          <a:blip r:embed="rId5"/>
          <a:srcRect b="9840"/>
          <a:stretch/>
        </p:blipFill>
        <p:spPr bwMode="auto">
          <a:xfrm>
            <a:off x="6797811" y="2390818"/>
            <a:ext cx="1945887" cy="316640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/>
        </p:blipFill>
        <p:spPr bwMode="auto"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82">
        <p:fade/>
      </p:transition>
    </mc:Choice>
    <mc:Fallback xmlns:w="http://schemas.openxmlformats.org/wordprocessingml/2006/main" xmlns:m="http://schemas.openxmlformats.org/officeDocument/2006/math" xmlns="">
      <p:transition spd="med" advClick="1" advTm="10282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7648526" name=" 1877648525"/>
          <p:cNvSpPr/>
          <p:nvPr/>
        </p:nvSpPr>
        <p:spPr bwMode="auto">
          <a:xfrm>
            <a:off x="183492" y="413204"/>
            <a:ext cx="8102360" cy="109763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/>
          </a:p>
          <a:p>
            <a:pPr>
              <a:defRPr/>
            </a:pPr>
            <a:b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/>
          </a:p>
        </p:txBody>
      </p:sp>
      <p:pic>
        <p:nvPicPr>
          <p:cNvPr id="2133513417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230623" y="1284508"/>
            <a:ext cx="2572206" cy="4281108"/>
          </a:xfrm>
          <a:prstGeom prst="rect">
            <a:avLst/>
          </a:prstGeom>
        </p:spPr>
      </p:pic>
      <p:sp>
        <p:nvSpPr>
          <p:cNvPr id="1870633709" name=" 1870633708"/>
          <p:cNvSpPr/>
          <p:nvPr/>
        </p:nvSpPr>
        <p:spPr bwMode="auto">
          <a:xfrm>
            <a:off x="372955" y="4654524"/>
            <a:ext cx="8127250" cy="45755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sz="2400"/>
          </a:p>
        </p:txBody>
      </p:sp>
      <p:pic>
        <p:nvPicPr>
          <p:cNvPr id="2008494648" name="Рисунок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4192192" y="3397228"/>
            <a:ext cx="3948220" cy="2794522"/>
          </a:xfrm>
          <a:prstGeom prst="rect">
            <a:avLst/>
          </a:prstGeom>
        </p:spPr>
      </p:pic>
      <p:pic>
        <p:nvPicPr>
          <p:cNvPr id="1850615572" name="Рисунок 1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89386" y="3267630"/>
            <a:ext cx="1773491" cy="2773788"/>
          </a:xfrm>
          <a:prstGeom prst="rect">
            <a:avLst/>
          </a:prstGeom>
        </p:spPr>
      </p:pic>
      <p:pic>
        <p:nvPicPr>
          <p:cNvPr id="609131715" name="Рисунок 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159742" y="3267630"/>
            <a:ext cx="1917199" cy="2738856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/>
        </p:blipFill>
        <p:spPr bwMode="auto"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8117">
        <p:fade/>
      </p:transition>
    </mc:Choice>
    <mc:Fallback xmlns:w="http://schemas.openxmlformats.org/wordprocessingml/2006/main" xmlns:m="http://schemas.openxmlformats.org/officeDocument/2006/math" xmlns="">
      <p:transition spd="med" advClick="1" advTm="8117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5793188" name=" 565793187"/>
          <p:cNvSpPr/>
          <p:nvPr/>
        </p:nvSpPr>
        <p:spPr bwMode="auto">
          <a:xfrm>
            <a:off x="342981" y="106102"/>
            <a:ext cx="9420451" cy="32918400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r>
              <a:rPr sz="2400" dirty="0" err="1">
                <a:solidFill>
                  <a:schemeClr val="accent1">
                    <a:lumMod val="50000"/>
                  </a:schemeClr>
                </a:solidFill>
              </a:rPr>
              <a:t>Особенности</a:t>
            </a:r>
            <a:r>
              <a:rPr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sz="2400" dirty="0" err="1">
                <a:solidFill>
                  <a:schemeClr val="accent1">
                    <a:lumMod val="50000"/>
                  </a:schemeClr>
                </a:solidFill>
              </a:rPr>
              <a:t>музея</a:t>
            </a:r>
            <a:r>
              <a:rPr sz="24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dirty="0"/>
          </a:p>
          <a:p>
            <a:pPr algn="just">
              <a:defRPr/>
            </a:pPr>
            <a:endParaRPr sz="2400" dirty="0"/>
          </a:p>
          <a:p>
            <a:pPr marL="349965" indent="-349965" algn="just">
              <a:buFont typeface="Arial"/>
              <a:buChar char="–"/>
              <a:defRPr/>
            </a:pP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Тематический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раздел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Кухня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народов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Крыма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связан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профессией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Повар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кондитер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».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Студентам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гостям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техникума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интересно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узнавать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0" i="0" u="none" strike="noStrike" cap="none" spc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особенностях национальных кухонь, истории развития кулинарии.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Экспонаты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наглядно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демонстрируют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как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развивалось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кулинарное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искусство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мастерство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многонационального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крымского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народа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dirty="0"/>
            </a:br>
            <a:endParaRPr dirty="0"/>
          </a:p>
          <a:p>
            <a:pPr marL="349965" indent="-349965" algn="just">
              <a:buFont typeface="Arial"/>
              <a:buChar char="–"/>
              <a:defRPr/>
            </a:pP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Этнографическая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часть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экспозиции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помогает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студентам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специальности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«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Туризм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гостеприимство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понять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изучить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разнообразие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культуры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традиций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народов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Крыма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активно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участвуют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жизни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музея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помогая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проводить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экскурсии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для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гостей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техникума</a:t>
            </a:r>
            <a:r>
              <a:rPr sz="2400" b="0" i="0" u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dirty="0"/>
          </a:p>
          <a:p>
            <a:pPr algn="just">
              <a:defRPr/>
            </a:pPr>
            <a:endParaRPr sz="2400" b="0" i="0" u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/>
        </p:blipFill>
        <p:spPr bwMode="auto"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42">
        <p:wipe/>
      </p:transition>
    </mc:Choice>
    <mc:Fallback xmlns:w="http://schemas.openxmlformats.org/wordprocessingml/2006/main" xmlns:m="http://schemas.openxmlformats.org/officeDocument/2006/math" xmlns="">
      <p:transition spd="slow" advClick="1" advTm="11842">
        <p:wipe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13">
        <p:fade/>
      </p:transition>
    </mc:Choice>
    <mc:Fallback xmlns:w="http://schemas.openxmlformats.org/wordprocessingml/2006/main" xmlns:m="http://schemas.openxmlformats.org/officeDocument/2006/math" xmlns="">
      <p:transition spd="med" advClick="1" advTm="4113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2925">
        <p:wipe/>
      </p:transition>
    </mc:Choice>
    <mc:Fallback xmlns:w="http://schemas.openxmlformats.org/wordprocessingml/2006/main" xmlns:m="http://schemas.openxmlformats.org/officeDocument/2006/math" xmlns="">
      <p:transition spd="slow" advClick="1" advTm="2925">
        <p:wipe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Arial"/>
        <a:cs typeface="Arial"/>
      </a:majorFont>
      <a:minorFont>
        <a:latin typeface="Trebuchet MS"/>
        <a:ea typeface="Arial"/>
        <a:cs typeface="Arial"/>
      </a:minorFont>
    </a:fontScheme>
    <a:fmtScheme name="Грань">
      <a:fillStyleLst>
        <a:solidFill>
          <a:schemeClr val="phClr"/>
        </a:solidFill>
        <a:gradFill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</TotalTime>
  <Words>252</Words>
  <Application>Microsoft Office PowerPoint</Application>
  <DocSecurity>0</DocSecurity>
  <PresentationFormat>Широкоэкранный</PresentationFormat>
  <Paragraphs>32</Paragraphs>
  <Slides>11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Направленность: историко-этнографическая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Пользователь</cp:lastModifiedBy>
  <cp:revision>24</cp:revision>
  <dcterms:created xsi:type="dcterms:W3CDTF">2024-02-19T13:16:42Z</dcterms:created>
  <dcterms:modified xsi:type="dcterms:W3CDTF">2025-02-13T07:25:58Z</dcterms:modified>
  <cp:category/>
  <dc:identifier/>
  <cp:contentStatus/>
  <dc:language/>
  <cp:version/>
</cp:coreProperties>
</file>