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3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78"/>
      </p:cViewPr>
      <p:guideLst>
        <p:guide pos="3840"/>
        <p:guide orient="horz" pos="23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 bwMode="auto">
          <a:xfrm>
            <a:off x="0" y="-8467"/>
            <a:ext cx="12192000" cy="6866466"/>
            <a:chOff x="0" y="-8467"/>
            <a:chExt cx="12192000" cy="6866466"/>
          </a:xfrm>
        </p:grpSpPr>
        <p:sp>
          <p:nvSpPr>
            <p:cNvPr id="15" name="Freeform 14"/>
            <p:cNvSpPr/>
            <p:nvPr/>
          </p:nvSpPr>
          <p:spPr bwMode="auto">
            <a:xfrm>
              <a:off x="0" y="-7862"/>
              <a:ext cx="863599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>
              <a:cxnSpLocks/>
            </p:cNvCxnSpPr>
            <p:nvPr/>
          </p:nvCxnSpPr>
          <p:spPr bwMode="auto"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cxnSpLocks/>
            </p:cNvCxnSpPr>
            <p:nvPr/>
          </p:nvCxnSpPr>
          <p:spPr bwMode="auto"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 bwMode="auto">
            <a:xfrm>
              <a:off x="9181476" y="-8467"/>
              <a:ext cx="3007349" cy="6866466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 bwMode="auto">
            <a:xfrm>
              <a:off x="9603442" y="-8467"/>
              <a:ext cx="2588558" cy="6866466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 bwMode="auto">
            <a:xfrm>
              <a:off x="8932333" y="3048000"/>
              <a:ext cx="3259666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 bwMode="auto">
            <a:xfrm>
              <a:off x="9334500" y="-8467"/>
              <a:ext cx="2854326" cy="6866466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 bwMode="auto">
            <a:xfrm>
              <a:off x="10898730" y="-8467"/>
              <a:ext cx="1290094" cy="6866466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 bwMode="auto">
            <a:xfrm>
              <a:off x="10938999" y="-8467"/>
              <a:ext cx="1249825" cy="6866466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 bwMode="auto">
            <a:xfrm>
              <a:off x="10371666" y="3589867"/>
              <a:ext cx="1817158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подпис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тата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 bwMode="auto">
          <a:xfrm>
            <a:off x="541870" y="790378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8893011" y="2886556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арточка имен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тата карточки имен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 bwMode="auto">
          <a:xfrm>
            <a:off x="541870" y="790378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8893011" y="2886556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Истина или лож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7967673" y="609599"/>
            <a:ext cx="1304743" cy="5251451"/>
          </a:xfrm>
        </p:spPr>
        <p:txBody>
          <a:bodyPr vert="eaVert" anchor="ctr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77335" y="609600"/>
            <a:ext cx="7060150" cy="525145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77334" y="2160589"/>
            <a:ext cx="4184035" cy="388077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089970" y="2160589"/>
            <a:ext cx="4184034" cy="3880773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7334" y="609600"/>
            <a:ext cx="8596668" cy="13208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 bwMode="auto">
          <a:xfrm>
            <a:off x="0" y="-8467"/>
            <a:ext cx="12192000" cy="6866466"/>
            <a:chOff x="0" y="-8467"/>
            <a:chExt cx="12192000" cy="6866466"/>
          </a:xfrm>
        </p:grpSpPr>
        <p:cxnSp>
          <p:nvCxnSpPr>
            <p:cNvPr id="20" name="Straight Connector 19"/>
            <p:cNvCxnSpPr>
              <a:cxnSpLocks/>
            </p:cNvCxnSpPr>
            <p:nvPr/>
          </p:nvCxnSpPr>
          <p:spPr bwMode="auto"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cxnSpLocks/>
            </p:cNvCxnSpPr>
            <p:nvPr/>
          </p:nvCxnSpPr>
          <p:spPr bwMode="auto"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 bwMode="auto">
            <a:xfrm>
              <a:off x="9181476" y="-8467"/>
              <a:ext cx="3007349" cy="6866466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 bwMode="auto">
            <a:xfrm>
              <a:off x="9603442" y="-8467"/>
              <a:ext cx="2588558" cy="6866466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 bwMode="auto">
            <a:xfrm>
              <a:off x="8932333" y="3048000"/>
              <a:ext cx="3259666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 bwMode="auto">
            <a:xfrm>
              <a:off x="9334500" y="-8467"/>
              <a:ext cx="2854326" cy="6866466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 bwMode="auto">
            <a:xfrm>
              <a:off x="10898730" y="-8467"/>
              <a:ext cx="1290094" cy="6866466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 bwMode="auto">
            <a:xfrm>
              <a:off x="10938999" y="-8467"/>
              <a:ext cx="1249825" cy="6866466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 bwMode="auto">
            <a:xfrm>
              <a:off x="10371666" y="3589867"/>
              <a:ext cx="1817158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 bwMode="auto"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6126F3-6502-4580-BA2B-5AF7EE78FAED}" type="datetimeFigureOut">
              <a:rPr lang="ru-RU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77334" y="6041362"/>
            <a:ext cx="6297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>
        <a:spcBef>
          <a:spcPts val="0"/>
        </a:spcBef>
        <a:buNone/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342900" indent="-3429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5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63361" y="239124"/>
            <a:ext cx="11006725" cy="15548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4800" dirty="0">
                <a:ln w="0"/>
                <a:solidFill>
                  <a:schemeClr val="accent2">
                    <a:lumMod val="75000"/>
                  </a:schemeClr>
                </a:solidFill>
              </a:rPr>
              <a:t>ГБПОУ РК «</a:t>
            </a:r>
            <a:r>
              <a:rPr lang="ru-RU" sz="4800" dirty="0" err="1">
                <a:ln w="0"/>
                <a:solidFill>
                  <a:schemeClr val="accent2">
                    <a:lumMod val="75000"/>
                  </a:schemeClr>
                </a:solidFill>
              </a:rPr>
              <a:t>Сакский</a:t>
            </a:r>
            <a:r>
              <a:rPr lang="ru-RU" sz="4800" dirty="0">
                <a:ln w="0"/>
                <a:solidFill>
                  <a:schemeClr val="accent2">
                    <a:lumMod val="75000"/>
                  </a:schemeClr>
                </a:solidFill>
              </a:rPr>
              <a:t> технологический техникум»</a:t>
            </a:r>
            <a:endParaRPr sz="4800" b="0" cap="none" spc="0" dirty="0">
              <a:ln w="0"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557275" y="2146330"/>
            <a:ext cx="6322583" cy="76508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42500" lnSpcReduction="20000"/>
          </a:bodyPr>
          <a:lstStyle/>
          <a:p>
            <a:pPr algn="l">
              <a:defRPr/>
            </a:pPr>
            <a:r>
              <a:rPr lang="ru-RU" sz="10000" dirty="0">
                <a:solidFill>
                  <a:schemeClr val="accent1">
                    <a:lumMod val="50000"/>
                  </a:schemeClr>
                </a:solidFill>
              </a:rPr>
              <a:t>Краеведческий музей</a:t>
            </a:r>
            <a:r>
              <a:rPr lang="ru-RU" sz="10000" dirty="0"/>
              <a:t> </a:t>
            </a:r>
          </a:p>
        </p:txBody>
      </p:sp>
      <p:pic>
        <p:nvPicPr>
          <p:cNvPr id="1812594225" name="Рисунок 181259422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574047" y="3288819"/>
            <a:ext cx="4495320" cy="3371490"/>
          </a:xfrm>
          <a:prstGeom prst="rect">
            <a:avLst/>
          </a:prstGeom>
        </p:spPr>
      </p:pic>
      <p:pic>
        <p:nvPicPr>
          <p:cNvPr id="1288723398" name="Рисунок 1"/>
          <p:cNvPicPr>
            <a:picLocks noChangeAspect="1"/>
          </p:cNvPicPr>
          <p:nvPr/>
        </p:nvPicPr>
        <p:blipFill>
          <a:blip r:embed="rId7"/>
          <a:srcRect l="8007" t="13397" r="11985" b="1046"/>
          <a:stretch/>
        </p:blipFill>
        <p:spPr bwMode="auto">
          <a:xfrm>
            <a:off x="642480" y="3288819"/>
            <a:ext cx="5393131" cy="3294636"/>
          </a:xfrm>
          <a:prstGeom prst="rect">
            <a:avLst/>
          </a:prstGeom>
        </p:spPr>
      </p:pic>
      <p:pic>
        <p:nvPicPr>
          <p:cNvPr id="2" name="Flejta_arfa_-_Uletaj_na_krylyah_vetra_(SkySound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718" y="6413019"/>
            <a:ext cx="444981" cy="444981"/>
          </a:xfrm>
          <a:prstGeom prst="rect">
            <a:avLst/>
          </a:prstGeom>
        </p:spPr>
      </p:pic>
      <p:pic>
        <p:nvPicPr>
          <p:cNvPr id="3" name="Flejta_arfa_-_Uletaj_na_krylyah_vetra_(SkySound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5435" y="6030763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7803" y="641301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8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">
        <p:circle/>
      </p:transition>
    </mc:Choice>
    <mc:Fallback xmlns="">
      <p:transition spd="slow" advTm="236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6015"/>
          <a:stretch/>
        </p:blipFill>
        <p:spPr>
          <a:xfrm>
            <a:off x="398235" y="449943"/>
            <a:ext cx="8644165" cy="5386742"/>
          </a:xfrm>
          <a:prstGeom prst="rect">
            <a:avLst/>
          </a:prstGeom>
        </p:spPr>
      </p:pic>
      <p:pic>
        <p:nvPicPr>
          <p:cNvPr id="3" name="Flejta_arfa_-_Uletaj_na_krylyah_vetra_(SkySound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34702"/>
      </p:ext>
    </p:extLst>
  </p:cSld>
  <p:clrMapOvr>
    <a:masterClrMapping/>
  </p:clrMapOvr>
  <p:transition spd="slow" advTm="572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41220" y="246743"/>
            <a:ext cx="10034894" cy="1683657"/>
          </a:xfrm>
        </p:spPr>
        <p:txBody>
          <a:bodyPr/>
          <a:lstStyle/>
          <a:p>
            <a:pPr>
              <a:defRPr/>
            </a:pPr>
            <a:r>
              <a:rPr lang="ru-RU" b="1" i="1" u="sng" dirty="0">
                <a:solidFill>
                  <a:srgbClr val="7030A0"/>
                </a:solidFill>
                <a:latin typeface="Arial Narrow" panose="020B0606020202030204" pitchFamily="34" charset="0"/>
              </a:rPr>
              <a:t>Направленность: </a:t>
            </a:r>
            <a:r>
              <a:rPr lang="ru-RU" b="1" i="1" u="sng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историко-краеведческий </a:t>
            </a:r>
            <a:endParaRPr lang="ru-RU" b="1" i="1" u="sng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77371" y="1157182"/>
            <a:ext cx="11001830" cy="1650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sz="2400" dirty="0"/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Музей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организован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целях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сохранения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памяти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истории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организация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просветительной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образовательной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деятельности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2400" dirty="0"/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sz="18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907672624" name="Рисунок 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031994" y="2452915"/>
            <a:ext cx="5727610" cy="3221780"/>
          </a:xfrm>
          <a:prstGeom prst="rect">
            <a:avLst/>
          </a:prstGeom>
        </p:spPr>
      </p:pic>
      <p:pic>
        <p:nvPicPr>
          <p:cNvPr id="1025267186" name="Рисунок 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41220" y="2452915"/>
            <a:ext cx="5727608" cy="3221779"/>
          </a:xfrm>
          <a:prstGeom prst="rect">
            <a:avLst/>
          </a:prstGeom>
        </p:spPr>
      </p:pic>
      <p:sp>
        <p:nvSpPr>
          <p:cNvPr id="808308342" name="TextBox 808308341"/>
          <p:cNvSpPr txBox="1"/>
          <p:nvPr/>
        </p:nvSpPr>
        <p:spPr bwMode="auto">
          <a:xfrm>
            <a:off x="241220" y="5674694"/>
            <a:ext cx="11093697" cy="87452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В нем хранятся уникальные  экспонаты, посвященные истории кухни народов Крыма (посуда, утварь, национальные костюмы, сборники рецептур).	</a:t>
            </a:r>
            <a:endParaRPr dirty="0"/>
          </a:p>
        </p:txBody>
      </p:sp>
      <p:pic>
        <p:nvPicPr>
          <p:cNvPr id="3" name="Flejta_arfa_-_Uletaj_na_krylyah_vetra_(SkySound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9652">
        <p14:reveal/>
      </p:transition>
    </mc:Choice>
    <mc:Fallback xmlns="">
      <p:transition spd="med" advTm="9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9404787" name="Прямоугольник 3"/>
          <p:cNvSpPr/>
          <p:nvPr/>
        </p:nvSpPr>
        <p:spPr bwMode="auto">
          <a:xfrm>
            <a:off x="432563" y="702686"/>
            <a:ext cx="9582293" cy="919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Создан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музей совсем недавно 17 октября 2023 года	</a:t>
            </a:r>
            <a:endParaRPr dirty="0"/>
          </a:p>
          <a:p>
            <a:pPr>
              <a:lnSpc>
                <a:spcPct val="107000"/>
              </a:lnSpc>
              <a:spcAft>
                <a:spcPts val="799"/>
              </a:spcAft>
              <a:defRPr/>
            </a:pPr>
            <a:endParaRPr lang="ru-RU" sz="20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60210603" name="TextBox 760210602"/>
          <p:cNvSpPr txBox="1"/>
          <p:nvPr/>
        </p:nvSpPr>
        <p:spPr bwMode="auto">
          <a:xfrm>
            <a:off x="432564" y="1384805"/>
            <a:ext cx="10295723" cy="4575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2400" dirty="0" err="1">
                <a:latin typeface="Times New Roman"/>
                <a:cs typeface="Times New Roman"/>
              </a:rPr>
              <a:t>Находится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по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адресу</a:t>
            </a:r>
            <a:r>
              <a:rPr sz="2400" dirty="0">
                <a:latin typeface="Times New Roman"/>
                <a:cs typeface="Times New Roman"/>
              </a:rPr>
              <a:t>: </a:t>
            </a:r>
            <a:r>
              <a:rPr sz="2400" dirty="0" err="1">
                <a:latin typeface="Times New Roman"/>
                <a:cs typeface="Times New Roman"/>
              </a:rPr>
              <a:t>Крым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dirty="0" err="1">
                <a:latin typeface="Times New Roman"/>
                <a:cs typeface="Times New Roman"/>
              </a:rPr>
              <a:t>город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Саки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dirty="0" err="1">
                <a:latin typeface="Times New Roman"/>
                <a:cs typeface="Times New Roman"/>
              </a:rPr>
              <a:t>улица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Заводская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dirty="0" err="1">
                <a:latin typeface="Times New Roman"/>
                <a:cs typeface="Times New Roman"/>
              </a:rPr>
              <a:t>дом</a:t>
            </a:r>
            <a:r>
              <a:rPr sz="2400" dirty="0">
                <a:latin typeface="Times New Roman"/>
                <a:cs typeface="Times New Roman"/>
              </a:rPr>
              <a:t> 52</a:t>
            </a:r>
          </a:p>
        </p:txBody>
      </p:sp>
      <p:sp>
        <p:nvSpPr>
          <p:cNvPr id="660366640" name=" 660366639"/>
          <p:cNvSpPr/>
          <p:nvPr/>
        </p:nvSpPr>
        <p:spPr bwMode="auto">
          <a:xfrm>
            <a:off x="611037" y="4241176"/>
            <a:ext cx="10356253" cy="228635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2400" dirty="0"/>
          </a:p>
          <a:p>
            <a:pPr>
              <a:defRPr/>
            </a:pPr>
            <a:endParaRPr sz="2400" dirty="0"/>
          </a:p>
          <a:p>
            <a:pPr>
              <a:defRPr/>
            </a:pP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Размещён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кабинете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№ 6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1-м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этаже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учебного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корпуса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ГБПОУ РК «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Сакский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технологический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факультет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».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Общая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площадь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под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экспозиции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фондохранилища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28 м </a:t>
            </a:r>
            <a:r>
              <a:rPr sz="2400" b="0" i="0" u="none" baseline="30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световой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температурный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режимы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норме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кабинете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установлен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психрометр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измерения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влажности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воздуха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2400" dirty="0"/>
          </a:p>
        </p:txBody>
      </p:sp>
      <p:pic>
        <p:nvPicPr>
          <p:cNvPr id="1797142780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8179" y="2117277"/>
            <a:ext cx="5110227" cy="2874502"/>
          </a:xfrm>
          <a:prstGeom prst="rect">
            <a:avLst/>
          </a:prstGeom>
        </p:spPr>
      </p:pic>
      <p:pic>
        <p:nvPicPr>
          <p:cNvPr id="868635118" name="Рисунок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580425" y="2096108"/>
            <a:ext cx="5147862" cy="2895671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816">
        <p:circle/>
      </p:transition>
    </mc:Choice>
    <mc:Fallback xmlns="">
      <p:transition spd="slow" advTm="581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4297451" name=" 1714297450"/>
          <p:cNvSpPr/>
          <p:nvPr/>
        </p:nvSpPr>
        <p:spPr bwMode="auto">
          <a:xfrm>
            <a:off x="161885" y="195963"/>
            <a:ext cx="10123364" cy="192059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2400" dirty="0"/>
          </a:p>
          <a:p>
            <a:pPr>
              <a:defRPr/>
            </a:pP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хранятся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вещественные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памятники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предметы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быта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национальная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одежда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украшения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письменные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материалы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печатные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книги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рассказывающие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историю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традиционной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кухни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появления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развития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столовой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утвари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славяно-восточных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народов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территории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Крыма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sz="2400" b="0" i="1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sz="2400" dirty="0"/>
          </a:p>
        </p:txBody>
      </p:sp>
      <p:sp>
        <p:nvSpPr>
          <p:cNvPr id="1348160779" name=" 1348160778"/>
          <p:cNvSpPr/>
          <p:nvPr/>
        </p:nvSpPr>
        <p:spPr bwMode="auto">
          <a:xfrm>
            <a:off x="522514" y="5476299"/>
            <a:ext cx="8127321" cy="7318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dirty="0"/>
          </a:p>
          <a:p>
            <a:pPr>
              <a:defRPr/>
            </a:pP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Количество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экспонатов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основного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фонда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- 85.</a:t>
            </a:r>
            <a:r>
              <a:rPr sz="12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dirty="0"/>
          </a:p>
        </p:txBody>
      </p:sp>
      <p:pic>
        <p:nvPicPr>
          <p:cNvPr id="35171443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1885" y="2510467"/>
            <a:ext cx="4121228" cy="2318191"/>
          </a:xfrm>
          <a:prstGeom prst="rect">
            <a:avLst/>
          </a:prstGeom>
        </p:spPr>
      </p:pic>
      <p:pic>
        <p:nvPicPr>
          <p:cNvPr id="269645231" name="Рисунок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28606" y="3003274"/>
            <a:ext cx="4121230" cy="2318191"/>
          </a:xfrm>
          <a:prstGeom prst="rect">
            <a:avLst/>
          </a:prstGeom>
        </p:spPr>
      </p:pic>
      <p:pic>
        <p:nvPicPr>
          <p:cNvPr id="986861653" name="Рисунок 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95329" y="2081099"/>
            <a:ext cx="3095309" cy="412707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6542">
        <p14:reveal/>
      </p:transition>
    </mc:Choice>
    <mc:Fallback xmlns="">
      <p:transition spd="med" advTm="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6671194" name=" 706671193"/>
          <p:cNvSpPr/>
          <p:nvPr/>
        </p:nvSpPr>
        <p:spPr bwMode="auto">
          <a:xfrm>
            <a:off x="195780" y="228743"/>
            <a:ext cx="9787387" cy="521243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2400" dirty="0"/>
          </a:p>
          <a:p>
            <a:pPr>
              <a:defRPr/>
            </a:pP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Основными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задачами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являются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</a:p>
          <a:p>
            <a:pPr>
              <a:defRPr/>
            </a:pP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документирование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истории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культуры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традиции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разнообразие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национальной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кухни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народов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Крыма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путем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сбора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изучения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хранения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музейных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предметов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 </a:t>
            </a:r>
          </a:p>
          <a:p>
            <a:pPr>
              <a:defRPr/>
            </a:pP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организация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культурно-просветительской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методической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информационной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деятельности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</a:t>
            </a:r>
          </a:p>
          <a:p>
            <a:pPr>
              <a:defRPr/>
            </a:pP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разумное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использование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музейного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фонда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участие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научно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исследовательской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деятельности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проведение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культурно-просветительской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работы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среди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студентов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</a:t>
            </a:r>
          </a:p>
          <a:p>
            <a:pPr>
              <a:defRPr/>
            </a:pPr>
            <a:r>
              <a:rPr dirty="0"/>
              <a:t/>
            </a:r>
            <a:br>
              <a:rPr dirty="0"/>
            </a:br>
            <a:endParaRPr dirty="0"/>
          </a:p>
          <a:p>
            <a:pPr>
              <a:defRPr/>
            </a:pPr>
            <a:endParaRPr sz="2400" dirty="0"/>
          </a:p>
          <a:p>
            <a:pPr>
              <a:defRPr/>
            </a:pPr>
            <a:r>
              <a:rPr dirty="0"/>
              <a:t/>
            </a:r>
            <a:br>
              <a:rPr dirty="0"/>
            </a:br>
            <a:endParaRPr dirty="0"/>
          </a:p>
        </p:txBody>
      </p:sp>
      <p:pic>
        <p:nvPicPr>
          <p:cNvPr id="1622529039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446930" y="1743254"/>
            <a:ext cx="2347867" cy="4173986"/>
          </a:xfrm>
          <a:prstGeom prst="rect">
            <a:avLst/>
          </a:prstGeom>
        </p:spPr>
      </p:pic>
      <p:sp>
        <p:nvSpPr>
          <p:cNvPr id="463602531" name="TextBox 463602530"/>
          <p:cNvSpPr txBox="1"/>
          <p:nvPr/>
        </p:nvSpPr>
        <p:spPr bwMode="auto">
          <a:xfrm>
            <a:off x="451376" y="3974021"/>
            <a:ext cx="5884043" cy="2560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 dirty="0"/>
          </a:p>
          <a:p>
            <a:pPr algn="l">
              <a:defRPr/>
            </a:pPr>
            <a:endParaRPr sz="2400" dirty="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dirty="0" err="1">
                <a:latin typeface="Times New Roman"/>
                <a:cs typeface="Times New Roman"/>
              </a:rPr>
              <a:t>нашем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музее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регулярно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проходят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выставки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dirty="0" err="1">
                <a:latin typeface="Times New Roman"/>
                <a:cs typeface="Times New Roman"/>
              </a:rPr>
              <a:t>экскурсии</a:t>
            </a:r>
            <a:r>
              <a:rPr sz="2400" dirty="0">
                <a:latin typeface="Times New Roman"/>
                <a:cs typeface="Times New Roman"/>
              </a:rPr>
              <a:t>, и </a:t>
            </a:r>
            <a:r>
              <a:rPr sz="2400" dirty="0" err="1">
                <a:latin typeface="Times New Roman"/>
                <a:cs typeface="Times New Roman"/>
              </a:rPr>
              <a:t>тематические</a:t>
            </a:r>
            <a:r>
              <a:rPr sz="2400" dirty="0">
                <a:latin typeface="Times New Roman"/>
                <a:cs typeface="Times New Roman"/>
              </a:rPr>
              <a:t> </a:t>
            </a:r>
            <a:br>
              <a:rPr sz="2400" dirty="0">
                <a:latin typeface="Times New Roman"/>
                <a:cs typeface="Times New Roman"/>
              </a:rPr>
            </a:br>
            <a:r>
              <a:rPr sz="2400" dirty="0" err="1">
                <a:latin typeface="Times New Roman"/>
                <a:cs typeface="Times New Roman"/>
              </a:rPr>
              <a:t>уроки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для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студентов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профессии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Повар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dirty="0" err="1">
                <a:latin typeface="Times New Roman"/>
                <a:cs typeface="Times New Roman"/>
              </a:rPr>
              <a:t>кондитер</a:t>
            </a:r>
            <a:r>
              <a:rPr sz="2400" dirty="0">
                <a:latin typeface="Times New Roman"/>
                <a:cs typeface="Times New Roman"/>
              </a:rPr>
              <a:t>. И </a:t>
            </a:r>
            <a:r>
              <a:rPr sz="2400" dirty="0" err="1">
                <a:latin typeface="Times New Roman"/>
                <a:cs typeface="Times New Roman"/>
              </a:rPr>
              <a:t>уже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более</a:t>
            </a:r>
            <a:r>
              <a:rPr sz="2400" dirty="0">
                <a:latin typeface="Times New Roman"/>
                <a:cs typeface="Times New Roman"/>
              </a:rPr>
              <a:t> 200 </a:t>
            </a:r>
            <a:r>
              <a:rPr sz="2400" dirty="0" err="1">
                <a:latin typeface="Times New Roman"/>
                <a:cs typeface="Times New Roman"/>
              </a:rPr>
              <a:t>студентов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побывали</a:t>
            </a:r>
            <a:r>
              <a:rPr sz="2400" dirty="0">
                <a:latin typeface="Times New Roman"/>
                <a:cs typeface="Times New Roman"/>
              </a:rPr>
              <a:t> у </a:t>
            </a:r>
            <a:r>
              <a:rPr sz="2400" dirty="0" err="1">
                <a:latin typeface="Times New Roman"/>
                <a:cs typeface="Times New Roman"/>
              </a:rPr>
              <a:t>нас</a:t>
            </a:r>
            <a:r>
              <a:rPr sz="2400" dirty="0">
                <a:latin typeface="Times New Roman"/>
                <a:cs typeface="Times New Roman"/>
              </a:rPr>
              <a:t> в </a:t>
            </a:r>
            <a:r>
              <a:rPr sz="2400" dirty="0" err="1">
                <a:latin typeface="Times New Roman"/>
                <a:cs typeface="Times New Roman"/>
              </a:rPr>
              <a:t>гостях</a:t>
            </a:r>
            <a:r>
              <a:rPr sz="24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048966838" name="Рисунок 2"/>
          <p:cNvPicPr>
            <a:picLocks noChangeAspect="1"/>
          </p:cNvPicPr>
          <p:nvPr/>
        </p:nvPicPr>
        <p:blipFill>
          <a:blip r:embed="rId5"/>
          <a:srcRect b="9840"/>
          <a:stretch/>
        </p:blipFill>
        <p:spPr bwMode="auto">
          <a:xfrm>
            <a:off x="7023829" y="3599647"/>
            <a:ext cx="1945887" cy="316640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82">
        <p:fade/>
      </p:transition>
    </mc:Choice>
    <mc:Fallback xmlns="">
      <p:transition spd="med" advTm="10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7648526" name=" 1877648525"/>
          <p:cNvSpPr/>
          <p:nvPr/>
        </p:nvSpPr>
        <p:spPr bwMode="auto">
          <a:xfrm>
            <a:off x="183492" y="413205"/>
            <a:ext cx="7896441" cy="182915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2400" dirty="0"/>
          </a:p>
          <a:p>
            <a:pPr>
              <a:defRPr/>
            </a:pP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нашем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расположено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много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стендов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Некоторые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настенные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использованы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демонстрации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фотографий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карт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плакатов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других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плоских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экспонатов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b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 dirty="0"/>
          </a:p>
        </p:txBody>
      </p:sp>
      <p:pic>
        <p:nvPicPr>
          <p:cNvPr id="2133513417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230623" y="1284508"/>
            <a:ext cx="2572206" cy="4281108"/>
          </a:xfrm>
          <a:prstGeom prst="rect">
            <a:avLst/>
          </a:prstGeom>
        </p:spPr>
      </p:pic>
      <p:sp>
        <p:nvSpPr>
          <p:cNvPr id="1870633709" name=" 1870633708"/>
          <p:cNvSpPr/>
          <p:nvPr/>
        </p:nvSpPr>
        <p:spPr bwMode="auto">
          <a:xfrm>
            <a:off x="372956" y="4654525"/>
            <a:ext cx="8077571" cy="155483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2400"/>
          </a:p>
          <a:p>
            <a:pPr>
              <a:defRPr/>
            </a:pP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Стеллажи  использованы для демонстрации больших экспонатов, кухонной утвари, </a:t>
            </a: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посуды, утварь,  сборников рецептур</a:t>
            </a:r>
            <a:endParaRPr sz="2400"/>
          </a:p>
        </p:txBody>
      </p:sp>
      <p:pic>
        <p:nvPicPr>
          <p:cNvPr id="2008494648" name="Рисунок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1">
            <a:off x="4131713" y="1999968"/>
            <a:ext cx="3948220" cy="2794522"/>
          </a:xfrm>
          <a:prstGeom prst="rect">
            <a:avLst/>
          </a:prstGeom>
        </p:spPr>
      </p:pic>
      <p:pic>
        <p:nvPicPr>
          <p:cNvPr id="1850615572" name="Рисунок 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83492" y="2055634"/>
            <a:ext cx="1773491" cy="2773788"/>
          </a:xfrm>
          <a:prstGeom prst="rect">
            <a:avLst/>
          </a:prstGeom>
        </p:spPr>
      </p:pic>
      <p:pic>
        <p:nvPicPr>
          <p:cNvPr id="609131715" name="Рисунок 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062878" y="2055634"/>
            <a:ext cx="1917199" cy="2738856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8117">
        <p14:reveal/>
      </p:transition>
    </mc:Choice>
    <mc:Fallback xmlns="">
      <p:transition spd="med" advTm="8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5793188" name=" 565793187"/>
          <p:cNvSpPr/>
          <p:nvPr/>
        </p:nvSpPr>
        <p:spPr bwMode="auto">
          <a:xfrm>
            <a:off x="342981" y="106103"/>
            <a:ext cx="8308076" cy="6955531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2400" dirty="0" err="1">
                <a:solidFill>
                  <a:schemeClr val="accent1">
                    <a:lumMod val="50000"/>
                  </a:schemeClr>
                </a:solidFill>
              </a:rPr>
              <a:t>Индивидуальные</a:t>
            </a:r>
            <a:r>
              <a:rPr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1">
                    <a:lumMod val="50000"/>
                  </a:schemeClr>
                </a:solidFill>
              </a:rPr>
              <a:t>особенности</a:t>
            </a:r>
            <a:r>
              <a:rPr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1">
                    <a:lumMod val="50000"/>
                  </a:schemeClr>
                </a:solidFill>
              </a:rPr>
              <a:t>нашего</a:t>
            </a:r>
            <a:r>
              <a:rPr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1">
                    <a:lumMod val="50000"/>
                  </a:schemeClr>
                </a:solidFill>
              </a:rPr>
              <a:t>музея</a:t>
            </a:r>
            <a:r>
              <a:rPr sz="2400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pPr>
              <a:defRPr/>
            </a:pPr>
            <a:endParaRPr sz="2400" dirty="0"/>
          </a:p>
          <a:p>
            <a:pPr>
              <a:defRPr/>
            </a:pP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Тематика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Кухня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народов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Крыма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связана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профессией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Повар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кондитер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Поэтому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нашим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студентам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очень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интересно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узнавать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0" i="0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особенности национальных кухонь, история развития кулинарии, историю  появления и  развития определенных блюд.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Можно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изучать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менялись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вкусы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предпочтения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людей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разные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исторические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периоды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Ведь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нас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есть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старинные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кулинарные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книги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рецепты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посуду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другие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предметы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связанные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историей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кулинарии</a:t>
            </a:r>
            <a:r>
              <a:rPr sz="12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dirty="0"/>
              <a:t/>
            </a:r>
            <a:br>
              <a:rPr dirty="0"/>
            </a:br>
            <a:endParaRPr dirty="0"/>
          </a:p>
          <a:p>
            <a:pPr>
              <a:defRPr/>
            </a:pPr>
            <a:r>
              <a:rPr sz="2400" dirty="0"/>
              <a:t>-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Наш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посвящен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только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кулинарии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этнографии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Экспонаты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включают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себя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предметы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быта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национальную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одежду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музыкальные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инструменты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другие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предметы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которые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помогают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понять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культуру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традиции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народов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Крыма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Поэтому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студенты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специальности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Туризм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гостеприимство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активно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участвуют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проведении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экскурсий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мероприятий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нашем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>
              <a:defRPr/>
            </a:pPr>
            <a:endParaRPr sz="2400" b="0" i="0" u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42">
        <p:wipe/>
      </p:transition>
    </mc:Choice>
    <mc:Fallback xmlns="">
      <p:transition spd="slow" advTm="11842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13">
        <p:circle/>
      </p:transition>
    </mc:Choice>
    <mc:Fallback xmlns="">
      <p:transition spd="slow" advTm="411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2925">
        <p:wipe/>
      </p:transition>
    </mc:Choice>
    <mc:Fallback xmlns="">
      <p:transition spd="slow" advTm="2925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Arial"/>
        <a:cs typeface="Arial"/>
      </a:majorFont>
      <a:minorFont>
        <a:latin typeface="Trebuchet MS"/>
        <a:ea typeface="Arial"/>
        <a:cs typeface="Arial"/>
      </a:minorFont>
    </a:fontScheme>
    <a:fmtScheme name="Грань"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123</TotalTime>
  <Words>336</Words>
  <Application>Microsoft Office PowerPoint</Application>
  <DocSecurity>0</DocSecurity>
  <PresentationFormat>Широкоэкранный</PresentationFormat>
  <Paragraphs>34</Paragraphs>
  <Slides>11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Направленность: историко-краеведческий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Bumper</cp:lastModifiedBy>
  <cp:revision>20</cp:revision>
  <dcterms:created xsi:type="dcterms:W3CDTF">2024-02-19T13:16:42Z</dcterms:created>
  <dcterms:modified xsi:type="dcterms:W3CDTF">2024-09-28T10:44:17Z</dcterms:modified>
  <cp:category/>
  <dc:identifier/>
  <cp:contentStatus/>
  <dc:language/>
  <cp:version/>
</cp:coreProperties>
</file>